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9"/>
  </p:notesMasterIdLst>
  <p:handoutMasterIdLst>
    <p:handoutMasterId r:id="rId10"/>
  </p:handoutMasterIdLst>
  <p:sldIdLst>
    <p:sldId id="824" r:id="rId2"/>
    <p:sldId id="865" r:id="rId3"/>
    <p:sldId id="866" r:id="rId4"/>
    <p:sldId id="867" r:id="rId5"/>
    <p:sldId id="842" r:id="rId6"/>
    <p:sldId id="847" r:id="rId7"/>
    <p:sldId id="863" r:id="rId8"/>
  </p:sldIdLst>
  <p:sldSz cx="9144000" cy="5143500" type="screen16x9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D9999"/>
    <a:srgbClr val="002060"/>
    <a:srgbClr val="745E5C"/>
    <a:srgbClr val="CC0000"/>
    <a:srgbClr val="A8246F"/>
    <a:srgbClr val="006600"/>
    <a:srgbClr val="CDFFE4"/>
    <a:srgbClr val="40AEF2"/>
    <a:srgbClr val="004D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06" autoAdjust="0"/>
    <p:restoredTop sz="87792" autoAdjust="0"/>
  </p:normalViewPr>
  <p:slideViewPr>
    <p:cSldViewPr>
      <p:cViewPr varScale="1">
        <p:scale>
          <a:sx n="116" d="100"/>
          <a:sy n="116" d="100"/>
        </p:scale>
        <p:origin x="293" y="8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2A16C5C-3E06-4B9E-A45E-917302B5E913}" type="datetimeFigureOut">
              <a:rPr lang="ru-RU"/>
              <a:pPr>
                <a:defRPr/>
              </a:pPr>
              <a:t>09.12.2020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E551CB9-3CC0-40A0-8E9E-B7DB78ED7C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6022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F2F1433-8635-4F83-B502-D0EFB7C3915D}" type="datetimeFigureOut">
              <a:rPr lang="ru-RU"/>
              <a:pPr>
                <a:defRPr/>
              </a:pPr>
              <a:t>09.12.2020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2950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79" tIns="45990" rIns="91979" bIns="4599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979" tIns="45990" rIns="91979" bIns="4599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349B4F6-F61B-4EB4-9EBC-296E7C1A08E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92216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49B4F6-F61B-4EB4-9EBC-296E7C1A08EC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2579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40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A78A629-4260-4817-AE5F-BFC6E5D7B001}" type="datetimeFigureOut">
              <a:rPr lang="ru-RU"/>
              <a:pPr>
                <a:defRPr/>
              </a:pPr>
              <a:t>09.12.2020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1A3DDBC-A82B-41E5-90C1-44B562FBF89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1900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1F8321F-4BED-4FC2-8D3E-A6A93D34CF95}" type="datetimeFigureOut">
              <a:rPr lang="ru-RU"/>
              <a:pPr>
                <a:defRPr/>
              </a:pPr>
              <a:t>09.12.2020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F588784-5740-4A91-8611-27C9AFDC553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8031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3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3" y="273843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B5AC13F-24DA-4043-87DA-448A75E38CF2}" type="datetimeFigureOut">
              <a:rPr lang="ru-RU"/>
              <a:pPr>
                <a:defRPr/>
              </a:pPr>
              <a:t>09.12.2020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1A09E29-5492-47C7-BA7A-03F94D33D35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4188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0E40BB9-F058-46B7-B2A4-3230E9BB29C7}" type="datetimeFigureOut">
              <a:rPr lang="ru-RU"/>
              <a:pPr>
                <a:defRPr/>
              </a:pPr>
              <a:t>09.12.2020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5E7AB27-8527-4066-85C7-6631AA86B53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9894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7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7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4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4025C56-8C0D-40E0-B316-0FD09AF05A5E}" type="datetimeFigureOut">
              <a:rPr lang="ru-RU"/>
              <a:pPr>
                <a:defRPr/>
              </a:pPr>
              <a:t>09.12.2020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4601337-7B32-459B-828A-3AF547DA025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911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682B9F1-0EFB-493C-8AF7-6B9C71B2F847}" type="datetimeFigureOut">
              <a:rPr lang="ru-RU"/>
              <a:pPr>
                <a:defRPr/>
              </a:pPr>
              <a:t>09.12.2020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6034A90-D498-4852-A714-CBB09591098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3265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0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0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338C0A7-469C-4157-83C9-8F562C073DB7}" type="datetimeFigureOut">
              <a:rPr lang="ru-RU"/>
              <a:pPr>
                <a:defRPr/>
              </a:pPr>
              <a:t>09.12.2020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BF00FD3-E854-4B6B-A365-3A611B2A994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4808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38E8429-C4B2-492C-BCAC-6ECFE23FA543}" type="datetimeFigureOut">
              <a:rPr lang="ru-RU"/>
              <a:pPr>
                <a:defRPr/>
              </a:pPr>
              <a:t>09.12.2020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29CCD6-5154-4AE1-A7D7-40894D1E27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9290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4C6E199-B6BF-4ABC-A1B3-1BCFBB2939EE}" type="datetimeFigureOut">
              <a:rPr lang="ru-RU"/>
              <a:pPr>
                <a:defRPr/>
              </a:pPr>
              <a:t>09.12.2020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345C314-314B-4144-83EE-5B07908BF4B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7732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100"/>
            </a:lvl2pPr>
            <a:lvl3pPr marL="685749" indent="0">
              <a:buNone/>
              <a:defRPr sz="900"/>
            </a:lvl3pPr>
            <a:lvl4pPr marL="1028624" indent="0">
              <a:buNone/>
              <a:defRPr sz="800"/>
            </a:lvl4pPr>
            <a:lvl5pPr marL="1371498" indent="0">
              <a:buNone/>
              <a:defRPr sz="800"/>
            </a:lvl5pPr>
            <a:lvl6pPr marL="1714373" indent="0">
              <a:buNone/>
              <a:defRPr sz="800"/>
            </a:lvl6pPr>
            <a:lvl7pPr marL="2057246" indent="0">
              <a:buNone/>
              <a:defRPr sz="800"/>
            </a:lvl7pPr>
            <a:lvl8pPr marL="2400120" indent="0">
              <a:buNone/>
              <a:defRPr sz="800"/>
            </a:lvl8pPr>
            <a:lvl9pPr marL="2742995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209044C-42D2-4BAC-8812-C4C559622D76}" type="datetimeFigureOut">
              <a:rPr lang="ru-RU"/>
              <a:pPr>
                <a:defRPr/>
              </a:pPr>
              <a:t>09.12.2020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0171566-2114-4DD5-8F25-31CEA2D7275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0700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875" indent="0">
              <a:buNone/>
              <a:defRPr sz="2100"/>
            </a:lvl2pPr>
            <a:lvl3pPr marL="685749" indent="0">
              <a:buNone/>
              <a:defRPr sz="1800"/>
            </a:lvl3pPr>
            <a:lvl4pPr marL="1028624" indent="0">
              <a:buNone/>
              <a:defRPr sz="1500"/>
            </a:lvl4pPr>
            <a:lvl5pPr marL="1371498" indent="0">
              <a:buNone/>
              <a:defRPr sz="1500"/>
            </a:lvl5pPr>
            <a:lvl6pPr marL="1714373" indent="0">
              <a:buNone/>
              <a:defRPr sz="1500"/>
            </a:lvl6pPr>
            <a:lvl7pPr marL="2057246" indent="0">
              <a:buNone/>
              <a:defRPr sz="1500"/>
            </a:lvl7pPr>
            <a:lvl8pPr marL="2400120" indent="0">
              <a:buNone/>
              <a:defRPr sz="1500"/>
            </a:lvl8pPr>
            <a:lvl9pPr marL="2742995" indent="0">
              <a:buNone/>
              <a:defRPr sz="1500"/>
            </a:lvl9pPr>
          </a:lstStyle>
          <a:p>
            <a:pPr lvl="0"/>
            <a:endParaRPr lang="ru-RU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100"/>
            </a:lvl2pPr>
            <a:lvl3pPr marL="685749" indent="0">
              <a:buNone/>
              <a:defRPr sz="900"/>
            </a:lvl3pPr>
            <a:lvl4pPr marL="1028624" indent="0">
              <a:buNone/>
              <a:defRPr sz="800"/>
            </a:lvl4pPr>
            <a:lvl5pPr marL="1371498" indent="0">
              <a:buNone/>
              <a:defRPr sz="800"/>
            </a:lvl5pPr>
            <a:lvl6pPr marL="1714373" indent="0">
              <a:buNone/>
              <a:defRPr sz="800"/>
            </a:lvl6pPr>
            <a:lvl7pPr marL="2057246" indent="0">
              <a:buNone/>
              <a:defRPr sz="800"/>
            </a:lvl7pPr>
            <a:lvl8pPr marL="2400120" indent="0">
              <a:buNone/>
              <a:defRPr sz="800"/>
            </a:lvl8pPr>
            <a:lvl9pPr marL="2742995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D755DB2-9E60-4777-9A99-725B4040EA75}" type="datetimeFigureOut">
              <a:rPr lang="ru-RU"/>
              <a:pPr>
                <a:defRPr/>
              </a:pPr>
              <a:t>09.12.2020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B5FBC56-1E5E-4660-990A-8D587E416C9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0872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6" tIns="34289" rIns="68576" bIns="3428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  <a:endParaRPr lang="ru-RU" altLang="ru-RU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368425"/>
            <a:ext cx="7886700" cy="326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6" tIns="34289" rIns="68576" bIns="342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  <a:endParaRPr lang="ru-RU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l" defTabSz="685749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B18B5A31-3BD9-4054-8B62-F16C1FEE7593}" type="datetimeFigureOut">
              <a:rPr lang="ru-RU"/>
              <a:pPr>
                <a:defRPr/>
              </a:pPr>
              <a:t>09.12.2020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ctr" defTabSz="685749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r" defTabSz="685749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F190BA10-4258-4E65-B424-1D6E1445121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2633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2pPr>
      <a:lvl3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3pPr>
      <a:lvl4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4pPr>
      <a:lvl5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5pPr>
      <a:lvl6pPr marL="4572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6pPr>
      <a:lvl7pPr marL="9144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7pPr>
      <a:lvl8pPr marL="13716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8pPr>
      <a:lvl9pPr marL="18288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9pPr>
    </p:titleStyle>
    <p:bodyStyle>
      <a:lvl1pPr marL="169863" indent="-169863" algn="l" defTabSz="684213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27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56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85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14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09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84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58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33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5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9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4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8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3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6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0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95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1470"/>
            <a:ext cx="9001000" cy="50405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575556" y="1779662"/>
            <a:ext cx="7920880" cy="1015626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/>
            <a:r>
              <a:rPr lang="ru-RU" sz="3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 надзора и контроля </a:t>
            </a:r>
          </a:p>
          <a:p>
            <a:pPr algn="ctr"/>
            <a:r>
              <a:rPr lang="ru-RU" sz="3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сфере образования</a:t>
            </a:r>
            <a:endParaRPr lang="ru-RU" sz="3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604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11756"/>
            <a:ext cx="1076325" cy="106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56905" y="3651870"/>
            <a:ext cx="34395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Заместитель министра</a:t>
            </a:r>
          </a:p>
          <a:p>
            <a:r>
              <a:rPr lang="ru-RU" dirty="0" smtClean="0"/>
              <a:t>– руководитель Департамента</a:t>
            </a:r>
          </a:p>
          <a:p>
            <a:r>
              <a:rPr lang="ru-RU" dirty="0" err="1" smtClean="0"/>
              <a:t>Р.Г.Музипов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12227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1" y="-125436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pic>
        <p:nvPicPr>
          <p:cNvPr id="26628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0663"/>
            <a:ext cx="623887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79388" y="1002090"/>
            <a:ext cx="8713092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hangingPunct="0"/>
            <a:endParaRPr lang="ru-RU" sz="2200" b="1" dirty="0" smtClean="0">
              <a:solidFill>
                <a:srgbClr val="0070C0"/>
              </a:solidFill>
              <a:latin typeface="+mn-lt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hangingPunct="0"/>
            <a:r>
              <a:rPr lang="ru-RU" sz="2200" b="1" i="1" dirty="0">
                <a:solidFill>
                  <a:srgbClr val="0070C0"/>
                </a:solidFill>
                <a:latin typeface="+mn-lt"/>
                <a:cs typeface="Times New Roman" panose="02020603050405020304" pitchFamily="18" charset="0"/>
              </a:rPr>
              <a:t> </a:t>
            </a:r>
            <a:endParaRPr lang="ru-RU" sz="2200" b="1" dirty="0">
              <a:solidFill>
                <a:srgbClr val="0070C0"/>
              </a:solidFill>
              <a:latin typeface="+mn-lt"/>
              <a:cs typeface="Times New Roman" panose="02020603050405020304" pitchFamily="18" charset="0"/>
            </a:endParaRPr>
          </a:p>
          <a:p>
            <a:pPr marL="342900" indent="-342900" algn="just" hangingPunct="0">
              <a:buFont typeface="Wingdings" panose="05000000000000000000" pitchFamily="2" charset="2"/>
              <a:buChar char="Ø"/>
            </a:pPr>
            <a:endParaRPr lang="ru-RU" sz="2200" b="1" dirty="0">
              <a:solidFill>
                <a:srgbClr val="0070C0"/>
              </a:solidFill>
              <a:latin typeface="+mn-lt"/>
              <a:cs typeface="Times New Roman" panose="02020603050405020304" pitchFamily="18" charset="0"/>
            </a:endParaRPr>
          </a:p>
          <a:p>
            <a:pPr marL="342900" lvl="0" indent="-342900" algn="just" hangingPunct="0">
              <a:buFont typeface="Wingdings" panose="05000000000000000000" pitchFamily="2" charset="2"/>
              <a:buChar char="Ø"/>
            </a:pPr>
            <a:endParaRPr lang="ru-RU" sz="2200" b="1" dirty="0">
              <a:solidFill>
                <a:srgbClr val="0070C0"/>
              </a:solidFill>
              <a:latin typeface="+mn-lt"/>
              <a:cs typeface="Times New Roman" panose="02020603050405020304" pitchFamily="18" charset="0"/>
            </a:endParaRPr>
          </a:p>
          <a:p>
            <a:pPr lvl="0" hangingPunct="0"/>
            <a:endParaRPr lang="ru-RU" sz="2200" b="1" dirty="0">
              <a:solidFill>
                <a:srgbClr val="0070C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31640" y="11112"/>
            <a:ext cx="655272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плана на 2021 год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115616" y="555527"/>
            <a:ext cx="4015561" cy="2782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i="1" dirty="0" err="1">
                <a:latin typeface="Arial" panose="020B0604020202020204" pitchFamily="34" charset="0"/>
                <a:cs typeface="Arial" panose="020B0604020202020204" pitchFamily="34" charset="0"/>
              </a:rPr>
              <a:t>Мамадышский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 район</a:t>
            </a:r>
            <a:r>
              <a:rPr lang="ru-RU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ru-RU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80</a:t>
            </a:r>
            <a:endParaRPr lang="ru-RU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Алексеевский район</a:t>
            </a:r>
            <a:r>
              <a:rPr lang="ru-RU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ru-RU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ru-RU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29</a:t>
            </a:r>
            <a:endParaRPr lang="ru-RU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Алькеевский</a:t>
            </a:r>
            <a:r>
              <a:rPr lang="ru-RU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район</a:t>
            </a:r>
            <a:r>
              <a:rPr lang="ru-RU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 45</a:t>
            </a:r>
            <a:endParaRPr lang="ru-RU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Елабужский</a:t>
            </a:r>
            <a:r>
              <a:rPr lang="ru-RU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ru-RU" b="1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район</a:t>
            </a:r>
            <a:r>
              <a:rPr lang="ru-RU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- 84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Ново-Савиновский </a:t>
            </a:r>
            <a:r>
              <a:rPr lang="ru-RU" b="1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район - </a:t>
            </a:r>
            <a:r>
              <a:rPr lang="ru-RU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97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Нижнекамский </a:t>
            </a:r>
            <a:r>
              <a:rPr lang="ru-RU" b="1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район - </a:t>
            </a:r>
            <a:r>
              <a:rPr lang="ru-RU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182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89436" y="107535"/>
            <a:ext cx="2828851" cy="44537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Советский район </a:t>
            </a:r>
            <a:r>
              <a:rPr lang="ru-RU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- 151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Автошколы</a:t>
            </a:r>
            <a:r>
              <a:rPr lang="ru-RU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- 23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ООО</a:t>
            </a:r>
            <a:r>
              <a:rPr lang="ru-RU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30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ВПР</a:t>
            </a:r>
            <a:r>
              <a:rPr lang="ru-RU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ru-RU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38</a:t>
            </a:r>
          </a:p>
          <a:p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Казань(!):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Арский район(!):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Нижнекамский 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район(!):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  <a:p>
            <a:r>
              <a:rPr lang="ru-RU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Заинский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район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(!):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Алексеевский 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район(!):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Высокогорский район (!): 2</a:t>
            </a:r>
          </a:p>
          <a:p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Альметьевский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район (!): 2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043608" y="3003798"/>
            <a:ext cx="2376264" cy="130138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ВСЕГО - 759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318785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1" y="-125436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pic>
        <p:nvPicPr>
          <p:cNvPr id="26628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0663"/>
            <a:ext cx="623887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79388" y="1002090"/>
            <a:ext cx="8713092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hangingPunct="0"/>
            <a:endParaRPr lang="ru-RU" sz="2200" b="1" dirty="0" smtClean="0">
              <a:solidFill>
                <a:srgbClr val="0070C0"/>
              </a:solidFill>
              <a:latin typeface="+mn-lt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hangingPunct="0"/>
            <a:r>
              <a:rPr lang="ru-RU" sz="2200" b="1" i="1" dirty="0">
                <a:solidFill>
                  <a:srgbClr val="0070C0"/>
                </a:solidFill>
                <a:latin typeface="+mn-lt"/>
                <a:cs typeface="Times New Roman" panose="02020603050405020304" pitchFamily="18" charset="0"/>
              </a:rPr>
              <a:t> </a:t>
            </a:r>
            <a:endParaRPr lang="ru-RU" sz="2200" b="1" dirty="0">
              <a:solidFill>
                <a:srgbClr val="0070C0"/>
              </a:solidFill>
              <a:latin typeface="+mn-lt"/>
              <a:cs typeface="Times New Roman" panose="02020603050405020304" pitchFamily="18" charset="0"/>
            </a:endParaRPr>
          </a:p>
          <a:p>
            <a:pPr marL="342900" indent="-342900" algn="just" hangingPunct="0">
              <a:buFont typeface="Wingdings" panose="05000000000000000000" pitchFamily="2" charset="2"/>
              <a:buChar char="Ø"/>
            </a:pPr>
            <a:endParaRPr lang="ru-RU" sz="2200" b="1" dirty="0">
              <a:solidFill>
                <a:srgbClr val="0070C0"/>
              </a:solidFill>
              <a:latin typeface="+mn-lt"/>
              <a:cs typeface="Times New Roman" panose="02020603050405020304" pitchFamily="18" charset="0"/>
            </a:endParaRPr>
          </a:p>
          <a:p>
            <a:pPr marL="342900" lvl="0" indent="-342900" algn="just" hangingPunct="0">
              <a:buFont typeface="Wingdings" panose="05000000000000000000" pitchFamily="2" charset="2"/>
              <a:buChar char="Ø"/>
            </a:pPr>
            <a:endParaRPr lang="ru-RU" sz="2200" b="1" dirty="0">
              <a:solidFill>
                <a:srgbClr val="0070C0"/>
              </a:solidFill>
              <a:latin typeface="+mn-lt"/>
              <a:cs typeface="Times New Roman" panose="02020603050405020304" pitchFamily="18" charset="0"/>
            </a:endParaRPr>
          </a:p>
          <a:p>
            <a:pPr lvl="0" hangingPunct="0"/>
            <a:endParaRPr lang="ru-RU" sz="2200" b="1" dirty="0">
              <a:solidFill>
                <a:srgbClr val="0070C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52382" y="-125436"/>
            <a:ext cx="65527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Лицензионный контроль</a:t>
            </a:r>
          </a:p>
          <a:p>
            <a:pPr marL="0" indent="0" algn="ctr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 января 2021 г.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382" y="547770"/>
            <a:ext cx="3988048" cy="367624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0456" y="411222"/>
            <a:ext cx="3068868" cy="386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8191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1" y="-125436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4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pic>
        <p:nvPicPr>
          <p:cNvPr id="26628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0663"/>
            <a:ext cx="623887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79388" y="1002090"/>
            <a:ext cx="8713092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hangingPunct="0"/>
            <a:endParaRPr lang="ru-RU" sz="2200" b="1" dirty="0" smtClean="0">
              <a:solidFill>
                <a:srgbClr val="0070C0"/>
              </a:solidFill>
              <a:latin typeface="+mn-lt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hangingPunct="0"/>
            <a:r>
              <a:rPr lang="ru-RU" sz="2200" b="1" i="1" dirty="0">
                <a:solidFill>
                  <a:srgbClr val="0070C0"/>
                </a:solidFill>
                <a:latin typeface="+mn-lt"/>
                <a:cs typeface="Times New Roman" panose="02020603050405020304" pitchFamily="18" charset="0"/>
              </a:rPr>
              <a:t> </a:t>
            </a:r>
            <a:endParaRPr lang="ru-RU" sz="2200" b="1" dirty="0">
              <a:solidFill>
                <a:srgbClr val="0070C0"/>
              </a:solidFill>
              <a:latin typeface="+mn-lt"/>
              <a:cs typeface="Times New Roman" panose="02020603050405020304" pitchFamily="18" charset="0"/>
            </a:endParaRPr>
          </a:p>
          <a:p>
            <a:pPr marL="342900" indent="-342900" algn="just" hangingPunct="0">
              <a:buFont typeface="Wingdings" panose="05000000000000000000" pitchFamily="2" charset="2"/>
              <a:buChar char="Ø"/>
            </a:pPr>
            <a:endParaRPr lang="ru-RU" sz="2200" b="1" dirty="0">
              <a:solidFill>
                <a:srgbClr val="0070C0"/>
              </a:solidFill>
              <a:latin typeface="+mn-lt"/>
              <a:cs typeface="Times New Roman" panose="02020603050405020304" pitchFamily="18" charset="0"/>
            </a:endParaRPr>
          </a:p>
          <a:p>
            <a:pPr marL="342900" lvl="0" indent="-342900" algn="just" hangingPunct="0">
              <a:buFont typeface="Wingdings" panose="05000000000000000000" pitchFamily="2" charset="2"/>
              <a:buChar char="Ø"/>
            </a:pPr>
            <a:endParaRPr lang="ru-RU" sz="2200" b="1" dirty="0">
              <a:solidFill>
                <a:srgbClr val="0070C0"/>
              </a:solidFill>
              <a:latin typeface="+mn-lt"/>
              <a:cs typeface="Times New Roman" panose="02020603050405020304" pitchFamily="18" charset="0"/>
            </a:endParaRPr>
          </a:p>
          <a:p>
            <a:pPr lvl="0" hangingPunct="0"/>
            <a:endParaRPr lang="ru-RU" sz="2200" b="1" dirty="0">
              <a:solidFill>
                <a:srgbClr val="0070C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52382" y="-125436"/>
            <a:ext cx="65527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надзор и контроль качества </a:t>
            </a:r>
          </a:p>
          <a:p>
            <a:pPr marL="0" indent="0" algn="ctr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января 2021 г.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843558"/>
            <a:ext cx="2742087" cy="35078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699542"/>
            <a:ext cx="2943007" cy="3651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4941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55" y="0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5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221916" y="735409"/>
            <a:ext cx="460851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 smtClean="0"/>
              <a:t>Взамен </a:t>
            </a:r>
            <a:r>
              <a:rPr lang="ru-RU" sz="1300" b="1" dirty="0"/>
              <a:t>утрачивающего силу Приказа №785 от 29.05.2014 опубликован новый </a:t>
            </a:r>
            <a:endParaRPr lang="ru-RU" sz="1300" b="1" dirty="0" smtClean="0"/>
          </a:p>
          <a:p>
            <a:pPr algn="ctr"/>
            <a:r>
              <a:rPr lang="ru-RU" sz="1300" b="1" dirty="0" smtClean="0"/>
              <a:t>Приказ </a:t>
            </a:r>
            <a:r>
              <a:rPr lang="ru-RU" sz="1300" b="1" dirty="0"/>
              <a:t>Федеральной службы по надзору в сфере образования и науки </a:t>
            </a:r>
            <a:r>
              <a:rPr lang="ru-RU" sz="1300" b="1" dirty="0">
                <a:solidFill>
                  <a:srgbClr val="FF0000"/>
                </a:solidFill>
              </a:rPr>
              <a:t>от 14.08.2020 № 831 "Об утверждении Требований к структуре официального сайта образовательной организации в информационно-телекоммуникационной сети "Интернет" и формату представления информации"</a:t>
            </a:r>
            <a:r>
              <a:rPr lang="ru-RU" sz="1300" b="1" dirty="0"/>
              <a:t>, который вступает в силу </a:t>
            </a:r>
            <a:r>
              <a:rPr lang="ru-RU" sz="1300" b="1" u="sng" dirty="0"/>
              <a:t>с 01.01.2021 г</a:t>
            </a:r>
            <a:r>
              <a:rPr lang="ru-RU" sz="1300" b="1" u="sng" dirty="0" smtClean="0"/>
              <a:t>.</a:t>
            </a:r>
          </a:p>
          <a:p>
            <a:pPr algn="ctr"/>
            <a:endParaRPr lang="ru-RU" sz="1300" b="1" u="sng" dirty="0" smtClean="0"/>
          </a:p>
          <a:p>
            <a:pPr algn="ctr"/>
            <a:r>
              <a:rPr lang="ru-RU" sz="1300" b="1" dirty="0" smtClean="0"/>
              <a:t> </a:t>
            </a:r>
            <a:r>
              <a:rPr lang="ru-RU" sz="1300" b="1" dirty="0"/>
              <a:t>Документ уточняет требования к официальному сайту, которые описаны в Постановлении Правительства РФ от 11.07.2020 № 1038 «О внесении изменений в Правила размещения на официальном сайте образовательной организации в информационно-телекоммуникационной сети «Интернет» и обновления информации об образовательной организации</a:t>
            </a:r>
            <a:r>
              <a:rPr lang="ru-RU" sz="1300" b="1" dirty="0" smtClean="0"/>
              <a:t>».</a:t>
            </a:r>
            <a:endParaRPr lang="ru-RU" sz="1300" b="1" dirty="0"/>
          </a:p>
        </p:txBody>
      </p:sp>
      <p:pic>
        <p:nvPicPr>
          <p:cNvPr id="12" name="Рисунок 11"/>
          <p:cNvPicPr/>
          <p:nvPr/>
        </p:nvPicPr>
        <p:blipFill rotWithShape="1">
          <a:blip r:embed="rId4"/>
          <a:srcRect l="34762" t="14595" r="34452" b="12010"/>
          <a:stretch/>
        </p:blipFill>
        <p:spPr bwMode="auto">
          <a:xfrm>
            <a:off x="397639" y="78597"/>
            <a:ext cx="3535561" cy="471089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642615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6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3648" y="84971"/>
            <a:ext cx="6048672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Основные изменения 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(в сравнении с приказом № 785) </a:t>
            </a:r>
            <a:endParaRPr lang="ru-RU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31711" y="861976"/>
            <a:ext cx="2448272" cy="5539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solidFill>
                  <a:schemeClr val="accent1">
                    <a:lumMod val="75000"/>
                  </a:schemeClr>
                </a:solidFill>
              </a:rPr>
              <a:t>Сайт должен иметь версию для слабовидящих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54508" y="2836906"/>
            <a:ext cx="2840489" cy="7848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500" dirty="0" smtClean="0">
                <a:solidFill>
                  <a:schemeClr val="accent1">
                    <a:lumMod val="75000"/>
                  </a:schemeClr>
                </a:solidFill>
              </a:rPr>
              <a:t>В подразделе «Образование» размещение 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</a:rPr>
              <a:t>рабочих </a:t>
            </a:r>
            <a:r>
              <a:rPr lang="ru-RU" sz="1500" dirty="0" smtClean="0">
                <a:solidFill>
                  <a:schemeClr val="accent1">
                    <a:lumMod val="75000"/>
                  </a:schemeClr>
                </a:solidFill>
              </a:rPr>
              <a:t>программ обязательно</a:t>
            </a:r>
            <a:endParaRPr lang="ru-RU" sz="15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58674" y="1668843"/>
            <a:ext cx="2794346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solidFill>
                  <a:srgbClr val="FF0000"/>
                </a:solidFill>
              </a:rPr>
              <a:t>Добавлены два новых </a:t>
            </a:r>
            <a:r>
              <a:rPr lang="ru-RU" sz="1500" dirty="0" smtClean="0">
                <a:solidFill>
                  <a:srgbClr val="FF0000"/>
                </a:solidFill>
              </a:rPr>
              <a:t>подраздела </a:t>
            </a:r>
            <a:r>
              <a:rPr lang="ru-RU" sz="1500" dirty="0">
                <a:solidFill>
                  <a:srgbClr val="FF0000"/>
                </a:solidFill>
              </a:rPr>
              <a:t>«Доступная среда» и «Международное сотрудничество»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0234" y="3329791"/>
            <a:ext cx="2281763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500" dirty="0" smtClean="0">
                <a:solidFill>
                  <a:schemeClr val="accent1">
                    <a:lumMod val="75000"/>
                  </a:schemeClr>
                </a:solidFill>
              </a:rPr>
              <a:t>Возможность </a:t>
            </a:r>
            <a:r>
              <a:rPr lang="ru-RU" sz="1500" dirty="0">
                <a:solidFill>
                  <a:srgbClr val="FF0000"/>
                </a:solidFill>
              </a:rPr>
              <a:t>поиска и копирования фрагментов текста средствами веб-обозревателя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525" y="886903"/>
            <a:ext cx="816935" cy="295072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70234" y="886903"/>
            <a:ext cx="2338153" cy="21698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500" dirty="0" smtClean="0">
                <a:solidFill>
                  <a:schemeClr val="accent1">
                    <a:lumMod val="75000"/>
                  </a:schemeClr>
                </a:solidFill>
              </a:rPr>
              <a:t>Возможность сохранения 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</a:rPr>
              <a:t>на технических средствах пользователей </a:t>
            </a:r>
            <a:r>
              <a:rPr lang="ru-RU" sz="1500" dirty="0">
                <a:solidFill>
                  <a:srgbClr val="FF0000"/>
                </a:solidFill>
              </a:rPr>
              <a:t>и </a:t>
            </a:r>
            <a:r>
              <a:rPr lang="ru-RU" sz="1500" dirty="0" smtClean="0">
                <a:solidFill>
                  <a:srgbClr val="FF0000"/>
                </a:solidFill>
              </a:rPr>
              <a:t>поиска </a:t>
            </a:r>
            <a:r>
              <a:rPr lang="ru-RU" sz="1500" dirty="0">
                <a:solidFill>
                  <a:srgbClr val="FF0000"/>
                </a:solidFill>
              </a:rPr>
              <a:t>и 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</a:rPr>
              <a:t>копирования произвольного фрагмента </a:t>
            </a:r>
            <a:r>
              <a:rPr lang="ru-RU" sz="1500" dirty="0">
                <a:solidFill>
                  <a:srgbClr val="FF0000"/>
                </a:solidFill>
              </a:rPr>
              <a:t>текста средствами соответствующей программы для просмотра </a:t>
            </a:r>
            <a:endParaRPr lang="ru-RU" sz="15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678940" y="3329791"/>
            <a:ext cx="2221601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solidFill>
                  <a:schemeClr val="accent1">
                    <a:lumMod val="75000"/>
                  </a:schemeClr>
                </a:solidFill>
              </a:rPr>
              <a:t>С</a:t>
            </a:r>
            <a:r>
              <a:rPr lang="ru-RU" sz="1500" dirty="0" smtClean="0">
                <a:solidFill>
                  <a:schemeClr val="accent1">
                    <a:lumMod val="75000"/>
                  </a:schemeClr>
                </a:solidFill>
              </a:rPr>
              <a:t>канирование 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</a:rPr>
              <a:t>документа должно быть с разрешением не менее 100 </a:t>
            </a:r>
            <a:r>
              <a:rPr lang="ru-RU" sz="1500" dirty="0" err="1">
                <a:solidFill>
                  <a:schemeClr val="accent1">
                    <a:lumMod val="75000"/>
                  </a:schemeClr>
                </a:solidFill>
              </a:rPr>
              <a:t>dpi</a:t>
            </a:r>
            <a:endParaRPr lang="ru-RU" sz="15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588224" y="861976"/>
            <a:ext cx="2293609" cy="21698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solidFill>
                  <a:schemeClr val="accent1">
                    <a:lumMod val="75000"/>
                  </a:schemeClr>
                </a:solidFill>
              </a:rPr>
              <a:t>Документы, самостоятельно разрабатываемые и утверждаемые образовательной организацией, могут дополнительно размещаться в графическом формате </a:t>
            </a:r>
          </a:p>
        </p:txBody>
      </p:sp>
    </p:spTree>
    <p:extLst>
      <p:ext uri="{BB962C8B-B14F-4D97-AF65-F5344CB8AC3E}">
        <p14:creationId xmlns:p14="http://schemas.microsoft.com/office/powerpoint/2010/main" val="35411912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7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/>
          <a:srcRect l="26778" t="29362" r="43077" b="36146"/>
          <a:stretch/>
        </p:blipFill>
        <p:spPr bwMode="auto">
          <a:xfrm>
            <a:off x="7956376" y="7937"/>
            <a:ext cx="1154426" cy="7636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307975" y="1164343"/>
            <a:ext cx="8422612" cy="361855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 оборудованных учебных кабинетах;</a:t>
            </a:r>
          </a:p>
          <a:p>
            <a:pPr marL="171450" indent="-1714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объектах для проведения практических занятий, приспособленных для использования инвалидами и лицами с </a:t>
            </a: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ОВЗ;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библиотеке(ах), приспособленных для использования инвалидами и лицами с </a:t>
            </a: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ОВЗ;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объектах спорта, приспособленных для использования инвалидами и лицами с </a:t>
            </a: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ОВЗ;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средствах обучения и воспитания, приспособленных для использования инвалидами и лицами с </a:t>
            </a: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ОВЗ;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обеспечении беспрепятственного доступа в здания образовательной организации;</a:t>
            </a:r>
          </a:p>
          <a:p>
            <a:pPr marL="171450" indent="-1714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специальных условиях питания;</a:t>
            </a:r>
          </a:p>
          <a:p>
            <a:pPr marL="171450" indent="-1714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специальных условиях охраны здоровья;</a:t>
            </a:r>
          </a:p>
          <a:p>
            <a:pPr marL="171450" indent="-1714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доступе к информационным системам и информационно-телекоммуникационным сетям, приспособленным для использования инвалидами и лицами с </a:t>
            </a: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ОВЗ;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электронных образовательных ресурсах, к которым обеспечивается доступ инвалидов и лиц с </a:t>
            </a: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ОВЗ;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наличии специальных технических средств обучения коллективного и индивидуального пользования;</a:t>
            </a:r>
          </a:p>
          <a:p>
            <a:pPr marL="171450" indent="-1714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наличии условий для беспрепятственного доступа в общежитие, интернат;</a:t>
            </a:r>
          </a:p>
          <a:p>
            <a:pPr marL="171450" indent="-1714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количестве жилых помещений в общежитии, интернате, приспособленных для использования инвалидами и лицами с </a:t>
            </a: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ОВЗ.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26966" y="7891"/>
            <a:ext cx="74718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Подраздел «</a:t>
            </a:r>
            <a:r>
              <a:rPr lang="ru-RU" sz="2000" b="1" dirty="0">
                <a:solidFill>
                  <a:srgbClr val="FF0000"/>
                </a:solidFill>
              </a:rPr>
              <a:t>Доступная среда</a:t>
            </a:r>
            <a:r>
              <a:rPr lang="ru-RU" sz="1600" b="1" dirty="0" smtClean="0">
                <a:solidFill>
                  <a:srgbClr val="FF0000"/>
                </a:solidFill>
              </a:rPr>
              <a:t>»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0828" y="551911"/>
            <a:ext cx="77908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</a:rPr>
              <a:t>должен содержать </a:t>
            </a:r>
            <a:r>
              <a:rPr lang="ru-RU" sz="1400" b="1" dirty="0" smtClean="0">
                <a:solidFill>
                  <a:srgbClr val="FF0000"/>
                </a:solidFill>
              </a:rPr>
              <a:t>информацию о </a:t>
            </a:r>
            <a:r>
              <a:rPr lang="ru-RU" sz="1400" b="1" dirty="0">
                <a:solidFill>
                  <a:srgbClr val="FF0000"/>
                </a:solidFill>
              </a:rPr>
              <a:t>специальных условиях для обучения инвалидов и лиц с </a:t>
            </a:r>
            <a:r>
              <a:rPr lang="ru-RU" sz="1400" b="1" dirty="0" smtClean="0">
                <a:solidFill>
                  <a:srgbClr val="FF0000"/>
                </a:solidFill>
              </a:rPr>
              <a:t>ОВЗ:</a:t>
            </a:r>
            <a:endParaRPr lang="ru-RU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3304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17033</TotalTime>
  <Words>450</Words>
  <Application>Microsoft Office PowerPoint</Application>
  <PresentationFormat>Экран (16:9)</PresentationFormat>
  <Paragraphs>78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Wingdings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Afanaseva</dc:creator>
  <cp:lastModifiedBy>Пользователь Windows</cp:lastModifiedBy>
  <cp:revision>1417</cp:revision>
  <cp:lastPrinted>2019-01-23T13:01:31Z</cp:lastPrinted>
  <dcterms:created xsi:type="dcterms:W3CDTF">2014-03-04T07:12:45Z</dcterms:created>
  <dcterms:modified xsi:type="dcterms:W3CDTF">2020-12-09T06:47:58Z</dcterms:modified>
</cp:coreProperties>
</file>